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Convegno 2 Marzo 2024: Residenze Sanitarie Disabili. Quale modello?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2592000" y="1479240"/>
            <a:ext cx="5256000" cy="52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1296360" y="977040"/>
            <a:ext cx="9431280" cy="44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Questi sono solo alcuni dei principali diritti umani per le persone disabili.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l'attuazione di tali diritti dipende dall'impegno dei governi, delle organizzazioni internazionali, della società civile e di tutti gli attori interessati a </a:t>
            </a: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promuovere l'inclusione e la piena partecipazione delle persone disabili nella società.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96" descr=""/>
          <p:cNvPicPr/>
          <p:nvPr/>
        </p:nvPicPr>
        <p:blipFill>
          <a:blip r:embed="rId1"/>
          <a:stretch/>
        </p:blipFill>
        <p:spPr>
          <a:xfrm>
            <a:off x="2232000" y="2592000"/>
            <a:ext cx="7056000" cy="395964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3278520" y="1570320"/>
            <a:ext cx="576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it-IT" sz="1800" spc="-1" strike="noStrike">
                <a:latin typeface="Arial"/>
              </a:rPr>
              <a:t>Tratto da una trasmissione di SKY TG 24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magine 99" descr=""/>
          <p:cNvPicPr/>
          <p:nvPr/>
        </p:nvPicPr>
        <p:blipFill>
          <a:blip r:embed="rId1"/>
          <a:stretch/>
        </p:blipFill>
        <p:spPr>
          <a:xfrm>
            <a:off x="2232000" y="489960"/>
            <a:ext cx="7055640" cy="606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Il Convegno serve a stimolare una riflessione su come vengono gestite le residenze</a:t>
            </a:r>
            <a:endParaRPr b="1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972000" y="1296000"/>
            <a:ext cx="10224000" cy="444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it-IT" sz="1800" spc="-1" strike="noStrike">
                <a:latin typeface="Arial"/>
                <a:ea typeface="Microsoft YaHei"/>
              </a:rPr>
              <a:t>1) </a:t>
            </a:r>
            <a:r>
              <a:rPr b="0" lang="it-IT" sz="1800" spc="-1" strike="noStrike">
                <a:latin typeface="Arial"/>
              </a:rPr>
              <a:t>Situazione attuale delle strutture: inquadrare quello che sta succedendo nelle RSD ( e nelle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RSA)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  <a:ea typeface="Microsoft YaHei"/>
              </a:rPr>
              <a:t>2) </a:t>
            </a:r>
            <a:r>
              <a:rPr b="0" lang="it-IT" sz="1800" spc="-1" strike="noStrike">
                <a:latin typeface="Arial"/>
              </a:rPr>
              <a:t>Le strutture sono, per lo più, disomogenee nel senso che raccolgono i più disparati tipi di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disabilità, come si può cercare di migliorare la complessità della gestione?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3) indicare una possibile via al miglioramento delle condizioni di vita fisiche e mentali degli ospiti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delle residenze compresa quella di Bresso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4) Un approccio multifunzionale può funzionare? Trovare, cioè, nella stessa struttura soluzioni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diverse, anche abitative che permettano un miglioramento complessivo della qualità della vita 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degli ospiti. 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5) E' importante che le strutture non siano isolate ma bisogna fare in modo che siano inserite il più 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possibile nella realtà, anche lavorativa, del quartiere o del paese di cui fanno parte.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it-IT" sz="2000" spc="-1" strike="noStrike">
                <a:solidFill>
                  <a:srgbClr val="000000"/>
                </a:solidFill>
                <a:latin typeface="Arial"/>
              </a:rPr>
              <a:t>Alcune considerazioni che aiutino a inquadrare il problema</a:t>
            </a:r>
            <a:endParaRPr b="1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944000" y="1418040"/>
            <a:ext cx="8712000" cy="318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it-IT" sz="1800" spc="-1" strike="noStrike">
                <a:latin typeface="Arial"/>
              </a:rPr>
              <a:t>1) La a tendenza, nei fatti, sembra essere quella di inserire nelle strutture sempre    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più persone  Gravi e Gravissime, trasformandole in reparti pseudo ospedalieri nei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quali non si fa quasi nulla per mantenere o migliorare le loro capacità mentali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residue. 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2) Queste azioni sono una palese violazione dei diritti umani e vanno anche contro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la nostra costituzione creando cittadini con sovranità limitata.</a:t>
            </a:r>
            <a:endParaRPr b="0" lang="it-IT" sz="1800" spc="-1" strike="noStrike">
              <a:latin typeface="Arial"/>
            </a:endParaRPr>
          </a:p>
          <a:p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3) Capire la situazione legislativa attuale, le competenze di Stato, Regioni e Comuni  </a:t>
            </a:r>
            <a:endParaRPr b="0" lang="it-IT" sz="1800" spc="-1" strike="noStrike">
              <a:latin typeface="Arial"/>
            </a:endParaRPr>
          </a:p>
          <a:p>
            <a:r>
              <a:rPr b="0" lang="it-IT" sz="1800" spc="-1" strike="noStrike">
                <a:latin typeface="Arial"/>
              </a:rPr>
              <a:t>    </a:t>
            </a:r>
            <a:r>
              <a:rPr b="0" lang="it-IT" sz="1800" spc="-1" strike="noStrike">
                <a:latin typeface="Arial"/>
              </a:rPr>
              <a:t>e come dovrebbero essere gestiti i fondi per favorire il più possibile il Caregiver.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I diritti umani per le persone disabili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Dalla convenzione delle Nazioni Unite adottata nl 2006  entrata in vigore dal 2009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84" name="Immagine 77" descr=""/>
          <p:cNvPicPr/>
          <p:nvPr/>
        </p:nvPicPr>
        <p:blipFill>
          <a:blip r:embed="rId1"/>
          <a:stretch/>
        </p:blipFill>
        <p:spPr>
          <a:xfrm>
            <a:off x="4248000" y="4959360"/>
            <a:ext cx="3887640" cy="1898280"/>
          </a:xfrm>
          <a:prstGeom prst="rect">
            <a:avLst/>
          </a:prstGeom>
          <a:ln>
            <a:noFill/>
          </a:ln>
        </p:spPr>
      </p:pic>
      <p:pic>
        <p:nvPicPr>
          <p:cNvPr id="85" name="Immagine 78" descr=""/>
          <p:cNvPicPr/>
          <p:nvPr/>
        </p:nvPicPr>
        <p:blipFill>
          <a:blip r:embed="rId2"/>
          <a:stretch/>
        </p:blipFill>
        <p:spPr>
          <a:xfrm>
            <a:off x="3885480" y="221400"/>
            <a:ext cx="3962160" cy="165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Cos’è disabilità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87" name="Immagine 80" descr=""/>
          <p:cNvPicPr/>
          <p:nvPr/>
        </p:nvPicPr>
        <p:blipFill>
          <a:blip r:embed="rId1"/>
          <a:stretch/>
        </p:blipFill>
        <p:spPr>
          <a:xfrm>
            <a:off x="1918800" y="2520000"/>
            <a:ext cx="8520840" cy="397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I diritti umani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I diritti umani per le persone disabili sono un elemento cruciale nell'ambito dei diritti umani universali. </a:t>
            </a:r>
            <a:endParaRPr b="0" lang="it-IT" sz="28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Calibri"/>
              </a:rPr>
              <a:t>Le persone con disabilità devono godere degli stessi diritti fondamentali e delle stesse opportunità delle persone senza disabilità.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90" name="Immagine 83" descr=""/>
          <p:cNvPicPr/>
          <p:nvPr/>
        </p:nvPicPr>
        <p:blipFill>
          <a:blip r:embed="rId1"/>
          <a:stretch/>
        </p:blipFill>
        <p:spPr>
          <a:xfrm>
            <a:off x="731520" y="4450320"/>
            <a:ext cx="2618640" cy="1871640"/>
          </a:xfrm>
          <a:prstGeom prst="rect">
            <a:avLst/>
          </a:prstGeom>
          <a:ln>
            <a:noFill/>
          </a:ln>
        </p:spPr>
      </p:pic>
      <p:pic>
        <p:nvPicPr>
          <p:cNvPr id="91" name="Immagine 84" descr=""/>
          <p:cNvPicPr/>
          <p:nvPr/>
        </p:nvPicPr>
        <p:blipFill>
          <a:blip r:embed="rId2"/>
          <a:stretch/>
        </p:blipFill>
        <p:spPr>
          <a:xfrm>
            <a:off x="4629960" y="4431240"/>
            <a:ext cx="2857680" cy="1904400"/>
          </a:xfrm>
          <a:prstGeom prst="rect">
            <a:avLst/>
          </a:prstGeom>
          <a:ln>
            <a:noFill/>
          </a:ln>
        </p:spPr>
      </p:pic>
      <p:pic>
        <p:nvPicPr>
          <p:cNvPr id="92" name="Immagine 85" descr=""/>
          <p:cNvPicPr/>
          <p:nvPr/>
        </p:nvPicPr>
        <p:blipFill>
          <a:blip r:embed="rId3"/>
          <a:stretch/>
        </p:blipFill>
        <p:spPr>
          <a:xfrm>
            <a:off x="8757000" y="4464000"/>
            <a:ext cx="2906640" cy="174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I diritti umani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Diritto alla dignità e all'uguaglianza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hanno il diritto di essere trattate con dignità e rispetto, e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devono godere di pari opportunità in tutti gli aspetti della vita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it-IT" sz="20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Diritto all'accesso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devono avere accesso agli stessi servizi, spazi pubblici, trasporti, informazioni e opportunità di lavoro delle persone senza disabilità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. Questo può includere l'accesso a edifici pubblici, trasporti accessibili, tecnologie assistive e informazioni accessibili.</a:t>
            </a:r>
            <a:endParaRPr b="0" lang="it-IT" sz="20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Diritto all'istruzione inclusiva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hanno il diritto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ricevere un'istruzione di qualità in un ambiente inclusivo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che risponda alle loro esigenze individuali.</a:t>
            </a:r>
            <a:endParaRPr b="0" lang="it-IT" sz="20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Diritto all'occupazione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Le person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e disabili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 hanno il diritto di lavorare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 in un ambiente che rispetti le loro capacità e competenze,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e di non essere discriminate sul luogo di lavoro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a causa della loro disabilità</a:t>
            </a:r>
            <a:endParaRPr b="0" lang="it-IT" sz="20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Diritto alla protezione legale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hanno il diritto di essere protette dalla discriminazione, dalla violenza, dagli abusi e dalla sfruttamento, e di avere accesso ai rimedi legali in caso di violazione dei loro diritti.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838080" y="1825560"/>
            <a:ext cx="10514520" cy="58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Diritto alla salute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hanno il diritto di accedere a servizi sanitari appropriati che tengano conto delle loro esigenze mediche e di riabilitazione.</a:t>
            </a:r>
            <a:endParaRPr b="0" lang="it-IT" sz="24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Diritto alla partecipazione politica e alla vita comunitaria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hanno il diritto di partecipare pienamente alla vita politica, sociale, economica e culturale della loro comunità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, inclusa la partecipazione alle elezioni e la possibilità di esprimere le proprie opinioni.</a:t>
            </a:r>
            <a:endParaRPr b="0" lang="it-IT" sz="24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Diritto alla vita indipendente e alla piena inclusione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: Le persone disabili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hanno il diritto di vivere in modo indipendente e di essere pienamente integrate nella società</a:t>
            </a: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Calibri"/>
              </a:rPr>
              <a:t>, con accesso ai servizi di supporto necessari per farlo.</a:t>
            </a:r>
            <a:endParaRPr b="0" lang="it-IT" sz="24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it-IT" sz="2400" spc="-1" strike="noStrike">
              <a:latin typeface="Arial"/>
            </a:endParaRPr>
          </a:p>
          <a:p>
            <a:pPr marL="720" algn="just"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644000" y="377280"/>
            <a:ext cx="317952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I diritti umani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8506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Si possono riassumere così</a:t>
            </a:r>
            <a:endParaRPr b="0" lang="it-IT" sz="24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Art.26 della Carta Europea dei Diritti Umani</a:t>
            </a:r>
            <a:endParaRPr b="0" lang="it-IT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it-IT" sz="2600" spc="-1" strike="noStrike">
                <a:solidFill>
                  <a:srgbClr val="ff0000"/>
                </a:solidFill>
                <a:latin typeface="Calibri"/>
                <a:ea typeface="DejaVu Sans"/>
              </a:rPr>
              <a:t>L’Unione Europea riconosce e rispetta il diritto delle persone disabili di beneficiare di misure intese a garantire </a:t>
            </a:r>
            <a:r>
              <a:rPr b="1" lang="it-IT" sz="2600" spc="-1" strike="noStrike" u="sng">
                <a:solidFill>
                  <a:srgbClr val="ff0000"/>
                </a:solidFill>
                <a:uFillTx/>
                <a:latin typeface="Calibri"/>
                <a:ea typeface="DejaVu Sans"/>
              </a:rPr>
              <a:t>l’autonomia, l’inserimento sociale e professionale e la partecipazione alla vitadella comunità. </a:t>
            </a:r>
            <a:endParaRPr b="0" lang="it-IT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it-IT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 364/14 Gazzetta ufficiale delle Comunità europee 18.11.2000 IT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4452120" y="645840"/>
            <a:ext cx="317952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I diritti umani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101" name="Immagine 88" descr=""/>
          <p:cNvPicPr/>
          <p:nvPr/>
        </p:nvPicPr>
        <p:blipFill>
          <a:blip r:embed="rId1"/>
          <a:stretch/>
        </p:blipFill>
        <p:spPr>
          <a:xfrm>
            <a:off x="1584000" y="5040000"/>
            <a:ext cx="3177720" cy="1665000"/>
          </a:xfrm>
          <a:prstGeom prst="rect">
            <a:avLst/>
          </a:prstGeom>
          <a:ln>
            <a:noFill/>
          </a:ln>
        </p:spPr>
      </p:pic>
      <p:pic>
        <p:nvPicPr>
          <p:cNvPr id="102" name="Immagine 89" descr=""/>
          <p:cNvPicPr/>
          <p:nvPr/>
        </p:nvPicPr>
        <p:blipFill>
          <a:blip r:embed="rId2"/>
          <a:stretch/>
        </p:blipFill>
        <p:spPr>
          <a:xfrm>
            <a:off x="7344000" y="5049000"/>
            <a:ext cx="2856960" cy="180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Application>Document_Manager_Pro/6.3.5.2$Windows_x86 LibreOffice_project/</Application>
  <Words>465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2024-02-21T10:06:49Z</dcterms:created>
  <dc:creator/>
  <dc:description/>
  <dc:language>it-IT</dc:language>
  <cp:lastModifiedBy/>
  <dcterms:modified xsi:type="dcterms:W3CDTF">2024-02-23T23:27:49Z</dcterms:modified>
  <cp:revision>60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